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717" r:id="rId3"/>
  </p:sldMasterIdLst>
  <p:notesMasterIdLst>
    <p:notesMasterId r:id="rId59"/>
  </p:notesMasterIdLst>
  <p:sldIdLst>
    <p:sldId id="594" r:id="rId4"/>
    <p:sldId id="2712" r:id="rId5"/>
    <p:sldId id="2695" r:id="rId6"/>
    <p:sldId id="711" r:id="rId7"/>
    <p:sldId id="691" r:id="rId8"/>
    <p:sldId id="692" r:id="rId9"/>
    <p:sldId id="693" r:id="rId10"/>
    <p:sldId id="694" r:id="rId11"/>
    <p:sldId id="762" r:id="rId12"/>
    <p:sldId id="716" r:id="rId13"/>
    <p:sldId id="771" r:id="rId14"/>
    <p:sldId id="701" r:id="rId15"/>
    <p:sldId id="586" r:id="rId16"/>
    <p:sldId id="753" r:id="rId17"/>
    <p:sldId id="714" r:id="rId18"/>
    <p:sldId id="666" r:id="rId19"/>
    <p:sldId id="754" r:id="rId20"/>
    <p:sldId id="2715" r:id="rId21"/>
    <p:sldId id="713" r:id="rId22"/>
    <p:sldId id="752" r:id="rId23"/>
    <p:sldId id="663" r:id="rId24"/>
    <p:sldId id="750" r:id="rId25"/>
    <p:sldId id="2696" r:id="rId26"/>
    <p:sldId id="2713" r:id="rId27"/>
    <p:sldId id="2714" r:id="rId28"/>
    <p:sldId id="734" r:id="rId29"/>
    <p:sldId id="2708" r:id="rId30"/>
    <p:sldId id="2709" r:id="rId31"/>
    <p:sldId id="2711" r:id="rId32"/>
    <p:sldId id="2707" r:id="rId33"/>
    <p:sldId id="2710" r:id="rId34"/>
    <p:sldId id="763" r:id="rId35"/>
    <p:sldId id="736" r:id="rId36"/>
    <p:sldId id="735" r:id="rId37"/>
    <p:sldId id="760" r:id="rId38"/>
    <p:sldId id="764" r:id="rId39"/>
    <p:sldId id="2699" r:id="rId40"/>
    <p:sldId id="2704" r:id="rId41"/>
    <p:sldId id="2705" r:id="rId42"/>
    <p:sldId id="2700" r:id="rId43"/>
    <p:sldId id="772" r:id="rId44"/>
    <p:sldId id="2701" r:id="rId45"/>
    <p:sldId id="2702" r:id="rId46"/>
    <p:sldId id="2703" r:id="rId47"/>
    <p:sldId id="743" r:id="rId48"/>
    <p:sldId id="744" r:id="rId49"/>
    <p:sldId id="747" r:id="rId50"/>
    <p:sldId id="611" r:id="rId51"/>
    <p:sldId id="684" r:id="rId52"/>
    <p:sldId id="751" r:id="rId53"/>
    <p:sldId id="656" r:id="rId54"/>
    <p:sldId id="731" r:id="rId55"/>
    <p:sldId id="697" r:id="rId56"/>
    <p:sldId id="712" r:id="rId57"/>
    <p:sldId id="71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FF06"/>
    <a:srgbClr val="FFFFFF"/>
    <a:srgbClr val="0F0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95220" autoAdjust="0"/>
  </p:normalViewPr>
  <p:slideViewPr>
    <p:cSldViewPr>
      <p:cViewPr varScale="1">
        <p:scale>
          <a:sx n="108" d="100"/>
          <a:sy n="108" d="100"/>
        </p:scale>
        <p:origin x="76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282CA-7EEC-442F-B1C1-AB74E5B7BE26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8CF57-CDAB-4B46-A502-46314CE36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2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96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88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26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681/762= 89% of doctors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29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6B568F5-BF3D-FB4A-9F1D-B02CFB3EF166}" type="slidenum">
              <a:rPr lang="en-US" sz="1200"/>
              <a:pPr/>
              <a:t>51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33346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1E0A478-E9E6-0C48-A91E-99497099B837}" type="slidenum">
              <a:rPr lang="en-US" sz="1200"/>
              <a:pPr/>
              <a:t>53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77494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1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21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4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89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16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37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81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4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8CF57-CDAB-4B46-A502-46314CE36AE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91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30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91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857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83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6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6" y="3462341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62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68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2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2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7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6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0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3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87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3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83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15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6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1"/>
          <p:cNvSpPr>
            <a:spLocks noGrp="1"/>
          </p:cNvSpPr>
          <p:nvPr userDrawn="1">
            <p:ph idx="10" hasCustomPrompt="1"/>
          </p:nvPr>
        </p:nvSpPr>
        <p:spPr>
          <a:xfrm>
            <a:off x="476211" y="1820478"/>
            <a:ext cx="11239579" cy="4466042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 err="1"/>
              <a:t>sdsdsds</a:t>
            </a:r>
            <a:endParaRPr lang="pt-BR" dirty="0"/>
          </a:p>
        </p:txBody>
      </p:sp>
      <p:sp>
        <p:nvSpPr>
          <p:cNvPr id="7" name="Título 2"/>
          <p:cNvSpPr>
            <a:spLocks noGrp="1"/>
          </p:cNvSpPr>
          <p:nvPr userDrawn="1">
            <p:ph type="title"/>
          </p:nvPr>
        </p:nvSpPr>
        <p:spPr>
          <a:xfrm>
            <a:off x="476211" y="285728"/>
            <a:ext cx="8763061" cy="115212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565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02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78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F7B79C-7E16-4B55-9D4D-5CB362C0A356}" type="datetimeFigureOut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E41CEE-B4CC-415A-AFE0-F892B9804C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87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84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8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6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6" y="3462341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68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87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00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79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84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8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2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2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3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3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2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3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3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2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3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3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32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7B79C-7E16-4B55-9D4D-5CB362C0A356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41CEE-B4CC-415A-AFE0-F892B9804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7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kikoxp.com/posts/13945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kikoxp.com/posts/7209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457200" y="955356"/>
            <a:ext cx="1112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Social Media Changed </a:t>
            </a:r>
            <a:r>
              <a:rPr lang="en-US" sz="3600" b="1" dirty="0">
                <a:solidFill>
                  <a:srgbClr val="FFC000"/>
                </a:solidFill>
                <a:latin typeface="Arial" panose="020B0604020202020204"/>
              </a:rPr>
              <a:t>My Life: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/>
                </a:solidFill>
                <a:latin typeface="Arial" panose="020B0604020202020204"/>
              </a:rPr>
              <a:t>The role of Twitter (X), Facebook, YouTube, </a:t>
            </a:r>
            <a:r>
              <a:rPr lang="en-US" sz="3600" b="1" dirty="0" err="1">
                <a:solidFill>
                  <a:srgbClr val="FFC000"/>
                </a:solidFill>
                <a:latin typeface="Arial" panose="020B0604020202020204"/>
              </a:rPr>
              <a:t>etc</a:t>
            </a:r>
            <a:r>
              <a:rPr lang="en-US" sz="3600" b="1" dirty="0">
                <a:solidFill>
                  <a:srgbClr val="FFC000"/>
                </a:solidFill>
                <a:latin typeface="Arial" panose="020B0604020202020204"/>
              </a:rPr>
              <a:t> in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 &amp;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981200" y="3902096"/>
            <a:ext cx="8077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Jerad M. Gardner,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Dermatopathologist &amp;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Head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Bone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/Soft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Tissue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Pathology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Geisinger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Medical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Danville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Pennsylvania, USA</a:t>
            </a:r>
          </a:p>
        </p:txBody>
      </p:sp>
    </p:spTree>
    <p:extLst>
      <p:ext uri="{BB962C8B-B14F-4D97-AF65-F5344CB8AC3E}">
        <p14:creationId xmlns:p14="http://schemas.microsoft.com/office/powerpoint/2010/main" val="343180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F3A71-E5B5-FD42-8C8B-8C58348FD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D97C753-77DE-3841-A8EC-8105BD363467}"/>
              </a:ext>
            </a:extLst>
          </p:cNvPr>
          <p:cNvSpPr/>
          <p:nvPr/>
        </p:nvSpPr>
        <p:spPr>
          <a:xfrm>
            <a:off x="6781800" y="6166022"/>
            <a:ext cx="3657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Nerve sheath myxoma</a:t>
            </a:r>
          </a:p>
        </p:txBody>
      </p:sp>
    </p:spTree>
    <p:extLst>
      <p:ext uri="{BB962C8B-B14F-4D97-AF65-F5344CB8AC3E}">
        <p14:creationId xmlns:p14="http://schemas.microsoft.com/office/powerpoint/2010/main" val="89060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24F671E-9672-3F41-ADF1-0846589A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465138"/>
            <a:ext cx="13088936" cy="792162"/>
          </a:xfrm>
        </p:spPr>
        <p:txBody>
          <a:bodyPr/>
          <a:lstStyle/>
          <a:p>
            <a:r>
              <a:rPr lang="en-US" dirty="0"/>
              <a:t>The @</a:t>
            </a:r>
            <a:r>
              <a:rPr lang="en-US" dirty="0" err="1"/>
              <a:t>JMGardnerMD</a:t>
            </a:r>
            <a:r>
              <a:rPr lang="en-US" dirty="0"/>
              <a:t> 30 day challenge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3D73907-2C9A-9C47-9374-D25857D70660}"/>
              </a:ext>
            </a:extLst>
          </p:cNvPr>
          <p:cNvSpPr txBox="1">
            <a:spLocks/>
          </p:cNvSpPr>
          <p:nvPr/>
        </p:nvSpPr>
        <p:spPr>
          <a:xfrm>
            <a:off x="871537" y="1530350"/>
            <a:ext cx="13088937" cy="57546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9775" lvl="1" indent="-457200">
              <a:buFont typeface="+mj-lt"/>
              <a:buAutoNum type="arabicPeriod"/>
              <a:defRPr sz="1800">
                <a:solidFill>
                  <a:srgbClr val="000000"/>
                </a:solidFill>
                <a:effectLst/>
              </a:defRPr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Check Twitter daily for a month</a:t>
            </a:r>
          </a:p>
          <a:p>
            <a:pPr marL="739775" lvl="1" indent="-457200">
              <a:buFont typeface="+mj-lt"/>
              <a:buAutoNum type="arabicPeriod"/>
              <a:defRPr sz="1800">
                <a:solidFill>
                  <a:srgbClr val="000000"/>
                </a:solidFill>
                <a:effectLst/>
              </a:defRPr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Retweet 3 things daily</a:t>
            </a:r>
          </a:p>
          <a:p>
            <a:pPr marL="739775" lvl="1" indent="-457200">
              <a:buFont typeface="+mj-lt"/>
              <a:buAutoNum type="arabicPeriod"/>
              <a:defRPr sz="1800">
                <a:solidFill>
                  <a:srgbClr val="000000"/>
                </a:solidFill>
                <a:effectLst/>
              </a:defRPr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Follow 3 new accounts daily</a:t>
            </a:r>
          </a:p>
          <a:p>
            <a:pPr marL="739775" lvl="1" indent="-457200">
              <a:buFont typeface="+mj-lt"/>
              <a:buAutoNum type="arabicPeriod"/>
              <a:defRPr sz="1800">
                <a:solidFill>
                  <a:srgbClr val="000000"/>
                </a:solidFill>
                <a:effectLst/>
              </a:defRPr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Make 1 tweet of your own per week</a:t>
            </a:r>
          </a:p>
          <a:p>
            <a:pPr marL="282575" lvl="1" indent="0">
              <a:buFont typeface="Arial" pitchFamily="34" charset="0"/>
              <a:buNone/>
              <a:defRPr sz="1800">
                <a:solidFill>
                  <a:srgbClr val="000000"/>
                </a:solidFill>
                <a:effectLst/>
              </a:defRPr>
            </a:pPr>
            <a:endParaRPr lang="en-US" sz="208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3450C-D756-8C45-8773-C3AC52B1B707}"/>
              </a:ext>
            </a:extLst>
          </p:cNvPr>
          <p:cNvSpPr/>
          <p:nvPr/>
        </p:nvSpPr>
        <p:spPr>
          <a:xfrm>
            <a:off x="381000" y="5943600"/>
            <a:ext cx="4537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30" dirty="0">
                <a:solidFill>
                  <a:srgbClr val="FFC000"/>
                </a:solidFill>
              </a:rPr>
              <a:t>Social Media 101: https://</a:t>
            </a:r>
            <a:r>
              <a:rPr lang="en-US" spc="30" dirty="0" err="1">
                <a:solidFill>
                  <a:srgbClr val="FFC000"/>
                </a:solidFill>
              </a:rPr>
              <a:t>kikoxp.com</a:t>
            </a:r>
            <a:r>
              <a:rPr lang="en-US" spc="30" dirty="0">
                <a:solidFill>
                  <a:srgbClr val="FFC000"/>
                </a:solidFill>
              </a:rPr>
              <a:t>/posts/15217</a:t>
            </a:r>
          </a:p>
        </p:txBody>
      </p:sp>
    </p:spTree>
    <p:extLst>
      <p:ext uri="{BB962C8B-B14F-4D97-AF65-F5344CB8AC3E}">
        <p14:creationId xmlns:p14="http://schemas.microsoft.com/office/powerpoint/2010/main" val="3571741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90CB12-C94D-794D-9FB0-376BC2753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9144000" cy="4350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5CA1C9-AC59-A246-AD95-09135BD51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08" y="5615235"/>
            <a:ext cx="6037693" cy="10903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8513120-39CB-7A41-8BA4-C14281283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9"/>
            <a:ext cx="7924800" cy="534546"/>
          </a:xfrm>
        </p:spPr>
        <p:txBody>
          <a:bodyPr/>
          <a:lstStyle/>
          <a:p>
            <a:r>
              <a:rPr lang="en-US" dirty="0"/>
              <a:t>Widely share your publications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04F1E-EC11-DC4F-9E90-EE95CCC591C2}"/>
              </a:ext>
            </a:extLst>
          </p:cNvPr>
          <p:cNvSpPr txBox="1"/>
          <p:nvPr/>
        </p:nvSpPr>
        <p:spPr>
          <a:xfrm>
            <a:off x="1905000" y="5842337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89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C18CAE-9C9D-CE48-B0BE-A3306274D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98" y="0"/>
            <a:ext cx="548120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FD682-FD34-954D-8A66-4120704A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70460"/>
            <a:ext cx="9144000" cy="5117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F3500D-9B85-7041-BB71-F05C30D5B148}"/>
              </a:ext>
            </a:extLst>
          </p:cNvPr>
          <p:cNvSpPr/>
          <p:nvPr/>
        </p:nvSpPr>
        <p:spPr>
          <a:xfrm>
            <a:off x="6324600" y="990600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6,000+ views in 24 hours!</a:t>
            </a:r>
          </a:p>
        </p:txBody>
      </p:sp>
    </p:spTree>
    <p:extLst>
      <p:ext uri="{BB962C8B-B14F-4D97-AF65-F5344CB8AC3E}">
        <p14:creationId xmlns:p14="http://schemas.microsoft.com/office/powerpoint/2010/main" val="189411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C92F-1AF3-D34C-8FF3-051B4DF52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 already use </a:t>
            </a:r>
            <a:r>
              <a:rPr lang="en-US" dirty="0" err="1"/>
              <a:t>facebook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Why should I use twitter?  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7B69E-F48B-B348-BC6D-3020086B72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90600" y="1828800"/>
            <a:ext cx="9067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Instant connection to amazing global community</a:t>
            </a:r>
          </a:p>
          <a:p>
            <a:pPr lvl="1"/>
            <a:r>
              <a:rPr lang="en-US" sz="2800" dirty="0"/>
              <a:t>Regardless of where you practice</a:t>
            </a:r>
          </a:p>
          <a:p>
            <a:pPr lvl="1"/>
            <a:r>
              <a:rPr lang="en-US" sz="2800" dirty="0"/>
              <a:t>Regardless of your academic rank/fame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Meet awesome people you would never have met in real life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F5B50-870D-3C49-B5A9-760CF7D8FE89}"/>
              </a:ext>
            </a:extLst>
          </p:cNvPr>
          <p:cNvSpPr txBox="1"/>
          <p:nvPr/>
        </p:nvSpPr>
        <p:spPr>
          <a:xfrm>
            <a:off x="8706576" y="6034445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spc="30" dirty="0">
              <a:solidFill>
                <a:srgbClr val="FFC000"/>
              </a:solidFill>
            </a:endParaRPr>
          </a:p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F064B-38BD-9EC4-CF86-4D916FE4C72B}"/>
              </a:ext>
            </a:extLst>
          </p:cNvPr>
          <p:cNvSpPr txBox="1"/>
          <p:nvPr/>
        </p:nvSpPr>
        <p:spPr>
          <a:xfrm>
            <a:off x="304800" y="635476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30" dirty="0">
                <a:solidFill>
                  <a:srgbClr val="FFC000"/>
                </a:solidFill>
              </a:rPr>
              <a:t>Social Media 101: https://</a:t>
            </a:r>
            <a:r>
              <a:rPr lang="en-US" spc="30" dirty="0" err="1">
                <a:solidFill>
                  <a:srgbClr val="FFC000"/>
                </a:solidFill>
              </a:rPr>
              <a:t>kikoxp.com</a:t>
            </a:r>
            <a:r>
              <a:rPr lang="en-US" spc="30" dirty="0">
                <a:solidFill>
                  <a:srgbClr val="FFC000"/>
                </a:solidFill>
              </a:rPr>
              <a:t>/posts/15217</a:t>
            </a:r>
          </a:p>
        </p:txBody>
      </p:sp>
    </p:spTree>
    <p:extLst>
      <p:ext uri="{BB962C8B-B14F-4D97-AF65-F5344CB8AC3E}">
        <p14:creationId xmlns:p14="http://schemas.microsoft.com/office/powerpoint/2010/main" val="2120702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2133600" cy="2362200"/>
          </a:xfrm>
        </p:spPr>
        <p:txBody>
          <a:bodyPr/>
          <a:lstStyle/>
          <a:p>
            <a:r>
              <a:rPr lang="en-US" sz="2800" dirty="0"/>
              <a:t>#</a:t>
            </a:r>
            <a:r>
              <a:rPr lang="en-US" sz="2800" dirty="0" err="1"/>
              <a:t>mottirl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(met on twitter then in real life)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B35C2-3CF7-B14A-8ABF-E573FE2DB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1" y="0"/>
            <a:ext cx="5940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4F8C1-040C-2E41-83E1-B873434E6A65}"/>
              </a:ext>
            </a:extLst>
          </p:cNvPr>
          <p:cNvSpPr txBox="1"/>
          <p:nvPr/>
        </p:nvSpPr>
        <p:spPr>
          <a:xfrm>
            <a:off x="1676400" y="60198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06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1295400"/>
            <a:ext cx="1905000" cy="48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449" y="75028"/>
            <a:ext cx="6477000" cy="6666942"/>
          </a:xfrm>
          <a:prstGeom prst="rect">
            <a:avLst/>
          </a:prstGeom>
        </p:spPr>
      </p:pic>
      <p:pic>
        <p:nvPicPr>
          <p:cNvPr id="5" name="Picture 6" descr="Image result for np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2857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442D08-9624-8C49-BEE1-870DBD9E0FC4}"/>
              </a:ext>
            </a:extLst>
          </p:cNvPr>
          <p:cNvSpPr txBox="1"/>
          <p:nvPr/>
        </p:nvSpPr>
        <p:spPr>
          <a:xfrm>
            <a:off x="1878037" y="5917365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66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C43498-47F7-63FB-081D-670365B6D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6"/>
          <a:stretch/>
        </p:blipFill>
        <p:spPr>
          <a:xfrm rot="10800000">
            <a:off x="533400" y="-9736"/>
            <a:ext cx="10860606" cy="68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51D2D-864B-3744-9E76-E5437A9BD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1"/>
            <a:ext cx="7696200" cy="5892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3E7E36-AB68-0642-B245-DA77698A24E7}"/>
              </a:ext>
            </a:extLst>
          </p:cNvPr>
          <p:cNvSpPr/>
          <p:nvPr/>
        </p:nvSpPr>
        <p:spPr>
          <a:xfrm>
            <a:off x="7308538" y="6222623"/>
            <a:ext cx="3405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Tweet up at USCAP 19 </a:t>
            </a:r>
          </a:p>
        </p:txBody>
      </p:sp>
    </p:spTree>
    <p:extLst>
      <p:ext uri="{BB962C8B-B14F-4D97-AF65-F5344CB8AC3E}">
        <p14:creationId xmlns:p14="http://schemas.microsoft.com/office/powerpoint/2010/main" val="293175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9"/>
            <a:ext cx="7924800" cy="534546"/>
          </a:xfrm>
        </p:spPr>
        <p:txBody>
          <a:bodyPr/>
          <a:lstStyle/>
          <a:p>
            <a:r>
              <a:rPr lang="en-US" dirty="0"/>
              <a:t>Research collaborations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809185"/>
            <a:ext cx="6172200" cy="59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5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15087"/>
            <a:ext cx="3657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431256"/>
            <a:ext cx="4809068" cy="514386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Revenue sharing: YouTube</a:t>
            </a:r>
          </a:p>
          <a:p>
            <a:pPr>
              <a:defRPr/>
            </a:pPr>
            <a:r>
              <a:rPr lang="en-US" sz="2000" dirty="0"/>
              <a:t>Stock/Equity Ownership: Kiko, GOOG, APPL, </a:t>
            </a:r>
            <a:r>
              <a:rPr lang="en-US" sz="2000" dirty="0" err="1"/>
              <a:t>Pathpresenter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Publishing royalties: Elsevier, Innovative Science Press</a:t>
            </a:r>
          </a:p>
          <a:p>
            <a:pPr>
              <a:defRPr/>
            </a:pPr>
            <a:r>
              <a:rPr lang="en-US" sz="2000" dirty="0"/>
              <a:t>More COI details: http://</a:t>
            </a:r>
            <a:r>
              <a:rPr lang="en-US" sz="2000" dirty="0" err="1"/>
              <a:t>bit.ly</a:t>
            </a:r>
            <a:r>
              <a:rPr lang="en-US" sz="2000" dirty="0"/>
              <a:t>/</a:t>
            </a:r>
            <a:r>
              <a:rPr lang="en-US" sz="2000" dirty="0" err="1"/>
              <a:t>coi-jmg</a:t>
            </a:r>
            <a:endParaRPr lang="en-US" sz="2000" dirty="0"/>
          </a:p>
        </p:txBody>
      </p:sp>
      <p:pic>
        <p:nvPicPr>
          <p:cNvPr id="1026" name="Picture 2" descr="https://pbs.twimg.com/media/CpCK3CGXYAAEIMO.jpg:lar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8265" r="1652"/>
          <a:stretch/>
        </p:blipFill>
        <p:spPr bwMode="auto">
          <a:xfrm>
            <a:off x="5401912" y="972009"/>
            <a:ext cx="6054544" cy="460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04BCF-A0B6-6241-9015-63AE447BBBE2}"/>
              </a:ext>
            </a:extLst>
          </p:cNvPr>
          <p:cNvSpPr/>
          <p:nvPr/>
        </p:nvSpPr>
        <p:spPr>
          <a:xfrm>
            <a:off x="341080" y="6063201"/>
            <a:ext cx="50608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JMGardnerMD@gmail.com      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101: </a:t>
            </a:r>
            <a:r>
              <a:rPr kumimoji="0" lang="en-US" sz="1800" b="0" i="0" u="none" strike="noStrike" kern="1200" cap="none" spc="3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kikoxp.com</a:t>
            </a: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/posts/15217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7AF2E-F16E-AE49-BEA1-D7F4616B6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192" y="6159341"/>
            <a:ext cx="554785" cy="488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844E8F-2119-AC40-996A-2BB0E7D84212}"/>
              </a:ext>
            </a:extLst>
          </p:cNvPr>
          <p:cNvSpPr txBox="1"/>
          <p:nvPr/>
        </p:nvSpPr>
        <p:spPr>
          <a:xfrm>
            <a:off x="9153888" y="5986313"/>
            <a:ext cx="2571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@JMGardnerMD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04C8E-3550-054E-9180-0D8CD71F7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445" y="6159341"/>
            <a:ext cx="802455" cy="534970"/>
          </a:xfrm>
          <a:prstGeom prst="rect">
            <a:avLst/>
          </a:prstGeom>
        </p:spPr>
      </p:pic>
      <p:pic>
        <p:nvPicPr>
          <p:cNvPr id="11" name="Picture 10" descr="snapchat icon.jpg">
            <a:extLst>
              <a:ext uri="{FF2B5EF4-FFF2-40B4-BE49-F238E27FC236}">
                <a16:creationId xmlns:a16="http://schemas.microsoft.com/office/drawing/2014/main" id="{1E865188-139A-5E48-873F-B286C8C9E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68" y="6161529"/>
            <a:ext cx="530595" cy="53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26491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76DA9-BCB0-3148-9970-2FD6FF0DF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5396"/>
            <a:ext cx="9144000" cy="646720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95A964-8C25-A247-A8A9-E742FDB8BD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01000" y="1525018"/>
            <a:ext cx="2209800" cy="220980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24 pathologists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5 countries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100% because of Twitter!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613AC8-6093-B044-9195-624E8A67919C}"/>
              </a:ext>
            </a:extLst>
          </p:cNvPr>
          <p:cNvSpPr txBox="1">
            <a:spLocks/>
          </p:cNvSpPr>
          <p:nvPr/>
        </p:nvSpPr>
        <p:spPr>
          <a:xfrm>
            <a:off x="6096000" y="195395"/>
            <a:ext cx="1600200" cy="493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AJSP 2019</a:t>
            </a:r>
          </a:p>
        </p:txBody>
      </p:sp>
    </p:spTree>
    <p:extLst>
      <p:ext uri="{BB962C8B-B14F-4D97-AF65-F5344CB8AC3E}">
        <p14:creationId xmlns:p14="http://schemas.microsoft.com/office/powerpoint/2010/main" val="1881537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3"/>
          <p:cNvSpPr txBox="1">
            <a:spLocks noChangeArrowheads="1"/>
          </p:cNvSpPr>
          <p:nvPr/>
        </p:nvSpPr>
        <p:spPr bwMode="auto">
          <a:xfrm>
            <a:off x="2071596" y="304801"/>
            <a:ext cx="8139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tx2"/>
                </a:solidFill>
                <a:cs typeface="Arial" panose="020B0604020202020204" pitchFamily="34" charset="0"/>
              </a:rPr>
              <a:t>#</a:t>
            </a:r>
            <a:r>
              <a:rPr lang="en-US" altLang="en-US" b="1" dirty="0" err="1">
                <a:solidFill>
                  <a:schemeClr val="tx2"/>
                </a:solidFill>
                <a:cs typeface="Arial" panose="020B0604020202020204" pitchFamily="34" charset="0"/>
              </a:rPr>
              <a:t>dermpathjc</a:t>
            </a:r>
            <a:r>
              <a:rPr lang="en-US" altLang="en-US" b="1" dirty="0">
                <a:solidFill>
                  <a:schemeClr val="tx2"/>
                </a:solidFill>
                <a:cs typeface="Arial" panose="020B0604020202020204" pitchFamily="34" charset="0"/>
              </a:rPr>
              <a:t> (Twitter </a:t>
            </a:r>
            <a:r>
              <a:rPr lang="en-US" altLang="en-US" b="1" dirty="0" err="1">
                <a:solidFill>
                  <a:schemeClr val="tx2"/>
                </a:solidFill>
                <a:cs typeface="Arial" panose="020B0604020202020204" pitchFamily="34" charset="0"/>
              </a:rPr>
              <a:t>dermatopathology</a:t>
            </a:r>
            <a:r>
              <a:rPr lang="en-US" altLang="en-US" b="1" dirty="0">
                <a:solidFill>
                  <a:schemeClr val="tx2"/>
                </a:solidFill>
                <a:cs typeface="Arial" panose="020B0604020202020204" pitchFamily="34" charset="0"/>
              </a:rPr>
              <a:t> journal club)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4"/>
            <a:ext cx="9144000" cy="61266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2714" y="6368533"/>
            <a:ext cx="5180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30" dirty="0">
                <a:solidFill>
                  <a:srgbClr val="FFC000"/>
                </a:solidFill>
              </a:rPr>
              <a:t>Social Media 101: https://</a:t>
            </a:r>
            <a:r>
              <a:rPr lang="en-US" spc="30" dirty="0" err="1">
                <a:solidFill>
                  <a:srgbClr val="FFC000"/>
                </a:solidFill>
              </a:rPr>
              <a:t>kikoxp.com</a:t>
            </a:r>
            <a:r>
              <a:rPr lang="en-US" spc="30" dirty="0">
                <a:solidFill>
                  <a:srgbClr val="FFC000"/>
                </a:solidFill>
              </a:rPr>
              <a:t>/posts/15217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792" y="6170630"/>
            <a:ext cx="554785" cy="4880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45" y="6170630"/>
            <a:ext cx="802455" cy="534970"/>
          </a:xfrm>
          <a:prstGeom prst="rect">
            <a:avLst/>
          </a:prstGeom>
        </p:spPr>
      </p:pic>
      <p:pic>
        <p:nvPicPr>
          <p:cNvPr id="16" name="Picture 15" descr="snapchat ic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68" y="6172818"/>
            <a:ext cx="530595" cy="53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543B79-0A74-F949-97C5-94F0BDCB5785}"/>
              </a:ext>
            </a:extLst>
          </p:cNvPr>
          <p:cNvSpPr txBox="1"/>
          <p:nvPr/>
        </p:nvSpPr>
        <p:spPr>
          <a:xfrm>
            <a:off x="8762371" y="6126858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21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7DBAA-5924-394A-A15B-C4B58818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14855-C7DD-CA40-A67E-3B0B07C73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41111"/>
          <a:stretch/>
        </p:blipFill>
        <p:spPr>
          <a:xfrm>
            <a:off x="1371600" y="274639"/>
            <a:ext cx="7848600" cy="62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38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076F00-D82E-2C4C-BF47-1353E743B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33334"/>
          <a:stretch/>
        </p:blipFill>
        <p:spPr>
          <a:xfrm>
            <a:off x="1066800" y="194625"/>
            <a:ext cx="4916965" cy="6393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4FE97B-1FEA-1849-9D79-45FE20455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9999"/>
          <a:stretch/>
        </p:blipFill>
        <p:spPr>
          <a:xfrm>
            <a:off x="6494525" y="194625"/>
            <a:ext cx="4267200" cy="64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BD2A8-B57D-BBFE-2432-D8A01F527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6" y="0"/>
            <a:ext cx="11115994" cy="686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71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E7E3F-EC0F-115C-C7FA-46636A821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304800" y="0"/>
            <a:ext cx="3321132" cy="6787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38C735-4341-104E-E149-7ED0E8DD2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27" y="0"/>
            <a:ext cx="316898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57AA4D-626B-6142-B98F-A3EF5E3BE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24" y="0"/>
            <a:ext cx="3551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8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502346-AC9C-C148-A145-074C078349E3}"/>
              </a:ext>
            </a:extLst>
          </p:cNvPr>
          <p:cNvSpPr txBox="1"/>
          <p:nvPr/>
        </p:nvSpPr>
        <p:spPr>
          <a:xfrm>
            <a:off x="9008770" y="608568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pc="30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C3AA-B56B-FB3B-3634-78F14F0B6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99" y="0"/>
            <a:ext cx="9635540" cy="681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CF0AA4-43DD-F16F-737B-7EB1D3F71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5"/>
            <a:ext cx="3352800" cy="120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48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ECDC-AB4E-7C44-8D56-F8D441562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7" y="762000"/>
            <a:ext cx="10460566" cy="5884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597FF1-4047-DD4D-AA16-0444C1C88751}"/>
              </a:ext>
            </a:extLst>
          </p:cNvPr>
          <p:cNvSpPr txBox="1"/>
          <p:nvPr/>
        </p:nvSpPr>
        <p:spPr>
          <a:xfrm>
            <a:off x="381000" y="16561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You can teach intro level basic information…</a:t>
            </a:r>
          </a:p>
        </p:txBody>
      </p:sp>
    </p:spTree>
    <p:extLst>
      <p:ext uri="{BB962C8B-B14F-4D97-AF65-F5344CB8AC3E}">
        <p14:creationId xmlns:p14="http://schemas.microsoft.com/office/powerpoint/2010/main" val="262008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97FF1-4047-DD4D-AA16-0444C1C88751}"/>
              </a:ext>
            </a:extLst>
          </p:cNvPr>
          <p:cNvSpPr txBox="1"/>
          <p:nvPr/>
        </p:nvSpPr>
        <p:spPr>
          <a:xfrm>
            <a:off x="381000" y="16561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…and you can teach esoteric fellowship level advanced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DDAA5-87AC-1D4E-AAAD-945400D35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98899"/>
            <a:ext cx="10336481" cy="58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9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09978-5C86-DB49-87F4-CA85521CA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11506200" cy="64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47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246" y="201659"/>
            <a:ext cx="11381508" cy="4351338"/>
          </a:xfrm>
        </p:spPr>
        <p:txBody>
          <a:bodyPr>
            <a:normAutofit/>
          </a:bodyPr>
          <a:lstStyle/>
          <a:p>
            <a:pPr marL="3175" indent="-3175" algn="ctr">
              <a:buNone/>
            </a:pPr>
            <a:r>
              <a:rPr lang="en-US" altLang="en-US" sz="3200" b="1" dirty="0"/>
              <a:t>A complete organized library of all my videos, digital slides, pics, &amp; sample pathology reports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3089B-CBAF-C049-BDB8-1EF90A263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757"/>
            <a:ext cx="6009792" cy="3380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C19786-33BD-B245-9B3E-C29F91915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1361757"/>
            <a:ext cx="6012873" cy="33822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503639-4621-1C41-ACB9-EBFF0EABC8BB}"/>
              </a:ext>
            </a:extLst>
          </p:cNvPr>
          <p:cNvSpPr/>
          <p:nvPr/>
        </p:nvSpPr>
        <p:spPr>
          <a:xfrm>
            <a:off x="407963" y="4872590"/>
            <a:ext cx="4994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kikoxp.com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/posts/5084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3ECC8-C4F4-7F4E-A2D0-CF926F6BA3F2}"/>
              </a:ext>
            </a:extLst>
          </p:cNvPr>
          <p:cNvSpPr/>
          <p:nvPr/>
        </p:nvSpPr>
        <p:spPr>
          <a:xfrm>
            <a:off x="7999828" y="4830599"/>
            <a:ext cx="3812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kikoxp.com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/posts/5083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E4D69-3D42-8F4F-978A-EA1CDD9BF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92" y="2489982"/>
            <a:ext cx="3494415" cy="43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7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094024-7DD6-944D-A6D3-367EA6443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112776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0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5A6741-20AC-7846-93C7-8C7C7155D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1" y="0"/>
            <a:ext cx="11717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85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011170-A1E8-0A4B-8324-207B8DEBFF5F}"/>
              </a:ext>
            </a:extLst>
          </p:cNvPr>
          <p:cNvSpPr/>
          <p:nvPr/>
        </p:nvSpPr>
        <p:spPr>
          <a:xfrm>
            <a:off x="1828801" y="152401"/>
            <a:ext cx="8744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spc="3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112B4-2290-4E47-AD2F-F2FEF83DBDE0}"/>
              </a:ext>
            </a:extLst>
          </p:cNvPr>
          <p:cNvSpPr txBox="1"/>
          <p:nvPr/>
        </p:nvSpPr>
        <p:spPr>
          <a:xfrm>
            <a:off x="7676424" y="6460185"/>
            <a:ext cx="299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FDC5A-D548-9246-8DD6-D200FC1C8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93" y="187037"/>
            <a:ext cx="11652413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63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F86DCB-E35A-B74D-8350-DA3850895853}"/>
              </a:ext>
            </a:extLst>
          </p:cNvPr>
          <p:cNvSpPr/>
          <p:nvPr/>
        </p:nvSpPr>
        <p:spPr>
          <a:xfrm>
            <a:off x="1600200" y="5306107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30" dirty="0"/>
              <a:t>My pathology videos are viewed 24/7/365</a:t>
            </a:r>
          </a:p>
          <a:p>
            <a:r>
              <a:rPr lang="en-US" sz="3200" spc="30" dirty="0"/>
              <a:t>I’m teaching constantly, even when I’m sleeping!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75464-80B9-254A-8476-5B8E332A6F25}"/>
              </a:ext>
            </a:extLst>
          </p:cNvPr>
          <p:cNvSpPr txBox="1"/>
          <p:nvPr/>
        </p:nvSpPr>
        <p:spPr>
          <a:xfrm>
            <a:off x="8839200" y="645789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9F936-802A-AF49-8A3C-BCA797540589}"/>
              </a:ext>
            </a:extLst>
          </p:cNvPr>
          <p:cNvSpPr/>
          <p:nvPr/>
        </p:nvSpPr>
        <p:spPr>
          <a:xfrm>
            <a:off x="3543300" y="336053"/>
            <a:ext cx="510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30" dirty="0"/>
              <a:t>11,000 views in last 48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D341F-8417-7206-617A-706A92680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20010" r="981" b="31363"/>
          <a:stretch/>
        </p:blipFill>
        <p:spPr>
          <a:xfrm>
            <a:off x="0" y="1195448"/>
            <a:ext cx="12113502" cy="38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25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0112B4-2290-4E47-AD2F-F2FEF83DBDE0}"/>
              </a:ext>
            </a:extLst>
          </p:cNvPr>
          <p:cNvSpPr txBox="1"/>
          <p:nvPr/>
        </p:nvSpPr>
        <p:spPr>
          <a:xfrm>
            <a:off x="7676424" y="6460185"/>
            <a:ext cx="299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554" t="26874"/>
          <a:stretch/>
        </p:blipFill>
        <p:spPr>
          <a:xfrm>
            <a:off x="838200" y="766975"/>
            <a:ext cx="10653686" cy="6091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62E10D-A7C2-B24A-8CEA-D3B9F4EF5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r="15411"/>
          <a:stretch/>
        </p:blipFill>
        <p:spPr>
          <a:xfrm>
            <a:off x="7869053" y="1573354"/>
            <a:ext cx="2438400" cy="149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5C80C-268E-43AE-53DE-3DE7555A5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0042"/>
            <a:ext cx="9469253" cy="260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D90AB-2104-7512-BFB5-01E2EFEFC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120254"/>
            <a:ext cx="7620000" cy="15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A7DCD6-FB5D-6748-8A96-D39EBABA5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C5606A-F2E0-B549-BACC-784C38FD4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412"/>
            <a:ext cx="4419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29CBB-5A46-9A4E-83E3-E8453EFF8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19" y="16823"/>
            <a:ext cx="11074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47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21733-07A6-7D4E-8A79-2264931A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recording is the key!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E27AD-D9A9-3C4B-9D3D-0F1C37ECCD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752600"/>
            <a:ext cx="10566400" cy="4114800"/>
          </a:xfrm>
        </p:spPr>
        <p:txBody>
          <a:bodyPr>
            <a:normAutofit/>
          </a:bodyPr>
          <a:lstStyle/>
          <a:p>
            <a:r>
              <a:rPr lang="en-US" sz="2400" dirty="0"/>
              <a:t>When I give a virtual lecture, I make a screen recording</a:t>
            </a:r>
          </a:p>
          <a:p>
            <a:pPr lvl="1"/>
            <a:r>
              <a:rPr lang="en-US" sz="2000" dirty="0"/>
              <a:t>I’ve already done hard work and spent time preparing/giving lecture…so I capture it as video for uploading to </a:t>
            </a:r>
            <a:r>
              <a:rPr lang="en-US" sz="2000" dirty="0" err="1"/>
              <a:t>youtube</a:t>
            </a:r>
            <a:r>
              <a:rPr lang="en-US" sz="2000" dirty="0"/>
              <a:t> later.   </a:t>
            </a:r>
          </a:p>
          <a:p>
            <a:pPr lvl="1"/>
            <a:r>
              <a:rPr lang="en-US" sz="2000" dirty="0"/>
              <a:t>If I change my mind, I can easily edit it, use only part of it, or just delete the whole file </a:t>
            </a:r>
          </a:p>
          <a:p>
            <a:pPr lvl="1"/>
            <a:r>
              <a:rPr lang="en-US" sz="2000" dirty="0"/>
              <a:t>Allows my own students/residents/fellows to go back and revise/study the lecture again later</a:t>
            </a:r>
          </a:p>
          <a:p>
            <a:pPr lvl="1"/>
            <a:r>
              <a:rPr lang="en-US" sz="2000" dirty="0"/>
              <a:t>Also allows learners around the world to learn from same content for free</a:t>
            </a:r>
          </a:p>
          <a:p>
            <a:endParaRPr lang="en-US" sz="2400" dirty="0"/>
          </a:p>
          <a:p>
            <a:r>
              <a:rPr lang="en-US" sz="2400" dirty="0"/>
              <a:t>I also make screen recording videos using microscope camera/glass pathology slides or using WSI digital slides (usually via </a:t>
            </a:r>
            <a:r>
              <a:rPr lang="en-US" sz="2400" dirty="0" err="1"/>
              <a:t>kikoxp.com</a:t>
            </a:r>
            <a:r>
              <a:rPr lang="en-US" sz="2400" dirty="0"/>
              <a:t> or </a:t>
            </a:r>
            <a:r>
              <a:rPr lang="en-US" sz="2400" dirty="0" err="1"/>
              <a:t>pathpresenter.net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0069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25CF9-A333-C448-8A72-C554F1F3E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23468"/>
            <a:ext cx="10744200" cy="6043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03963-FC5C-3742-968E-40D5CD6A9B25}"/>
              </a:ext>
            </a:extLst>
          </p:cNvPr>
          <p:cNvSpPr txBox="1"/>
          <p:nvPr/>
        </p:nvSpPr>
        <p:spPr>
          <a:xfrm>
            <a:off x="381000" y="16561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posted the complete </a:t>
            </a:r>
            <a:r>
              <a:rPr lang="en-US" sz="2800" u="sng" dirty="0"/>
              <a:t>5 Hour video </a:t>
            </a:r>
            <a:r>
              <a:rPr lang="en-US" sz="2800" dirty="0"/>
              <a:t>of the full course on YouTube and </a:t>
            </a:r>
            <a:r>
              <a:rPr lang="en-US" sz="2800" dirty="0" err="1"/>
              <a:t>Kiko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695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CF7976-DDA6-4C41-A647-FEFBE0FBC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11" y="1299728"/>
            <a:ext cx="4344390" cy="2443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4B902-AB17-A84F-BB8F-FA688D1F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5" y="1383475"/>
            <a:ext cx="4063999" cy="228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C886-5243-6B49-9AA4-B141336C77B0}"/>
              </a:ext>
            </a:extLst>
          </p:cNvPr>
          <p:cNvSpPr txBox="1"/>
          <p:nvPr/>
        </p:nvSpPr>
        <p:spPr>
          <a:xfrm>
            <a:off x="303810" y="146461"/>
            <a:ext cx="1158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 also divided the 5 hour video into 20 short video clips (one for each individual entity discussed during the course). Some people like long videos, some like short videos. Maximizes views &amp; appeals to different types of learners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A7F6E-8379-5542-B7F6-362F6D97A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7" y="4331525"/>
            <a:ext cx="4064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E32150-FC30-A248-8C08-0967ED474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04" y="2463449"/>
            <a:ext cx="4064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4D0B97-D920-8C4A-BCE1-1762C4A0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28" y="4038600"/>
            <a:ext cx="4040357" cy="22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197" y="10448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How I use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21207" y="1361152"/>
            <a:ext cx="7924800" cy="43434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C000"/>
                </a:solidFill>
                <a:latin typeface="Calibri" panose="020F0502020204030204" pitchFamily="34" charset="0"/>
              </a:rPr>
              <a:t>Teaching &amp; Learning </a:t>
            </a:r>
          </a:p>
          <a:p>
            <a:r>
              <a:rPr lang="en-US" sz="3000" dirty="0">
                <a:solidFill>
                  <a:srgbClr val="FFC000"/>
                </a:solidFill>
                <a:latin typeface="Calibri" panose="020F0502020204030204" pitchFamily="34" charset="0"/>
              </a:rPr>
              <a:t>Networking</a:t>
            </a:r>
          </a:p>
          <a:p>
            <a:r>
              <a:rPr lang="en-US" sz="3000" dirty="0">
                <a:solidFill>
                  <a:srgbClr val="FFC000"/>
                </a:solidFill>
                <a:latin typeface="Calibri" panose="020F0502020204030204" pitchFamily="34" charset="0"/>
              </a:rPr>
              <a:t>Patient Advocacy</a:t>
            </a:r>
          </a:p>
          <a:p>
            <a:r>
              <a:rPr lang="en-US" sz="3000" dirty="0">
                <a:solidFill>
                  <a:srgbClr val="FFC000"/>
                </a:solidFill>
                <a:latin typeface="Calibri" panose="020F0502020204030204" pitchFamily="34" charset="0"/>
              </a:rPr>
              <a:t>Research</a:t>
            </a:r>
          </a:p>
          <a:p>
            <a:r>
              <a:rPr lang="en-US" sz="3000" dirty="0">
                <a:solidFill>
                  <a:srgbClr val="FFC000"/>
                </a:solidFill>
                <a:latin typeface="Calibri" panose="020F0502020204030204" pitchFamily="34" charset="0"/>
              </a:rPr>
              <a:t>Communication</a:t>
            </a:r>
          </a:p>
          <a:p>
            <a:endParaRPr lang="en-US" sz="30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306" y="6096000"/>
            <a:ext cx="47216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30" dirty="0">
                <a:solidFill>
                  <a:srgbClr val="FFC000"/>
                </a:solidFill>
              </a:rPr>
              <a:t>JMGardnerMD@gmail.com      </a:t>
            </a:r>
          </a:p>
          <a:p>
            <a:r>
              <a:rPr lang="en-US" spc="30" dirty="0">
                <a:solidFill>
                  <a:srgbClr val="FFC000"/>
                </a:solidFill>
              </a:rPr>
              <a:t>Social Media 101: https://</a:t>
            </a:r>
            <a:r>
              <a:rPr lang="en-US" spc="30" dirty="0" err="1">
                <a:solidFill>
                  <a:srgbClr val="FFC000"/>
                </a:solidFill>
              </a:rPr>
              <a:t>kikoxp.com</a:t>
            </a:r>
            <a:r>
              <a:rPr lang="en-US" spc="30" dirty="0">
                <a:solidFill>
                  <a:srgbClr val="FFC000"/>
                </a:solidFill>
              </a:rPr>
              <a:t>/posts/15217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618" y="6179298"/>
            <a:ext cx="554785" cy="4880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83402" y="6043113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spc="30" dirty="0">
              <a:solidFill>
                <a:srgbClr val="FFC000"/>
              </a:solidFill>
            </a:endParaRPr>
          </a:p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871" y="6179298"/>
            <a:ext cx="802455" cy="534970"/>
          </a:xfrm>
          <a:prstGeom prst="rect">
            <a:avLst/>
          </a:prstGeom>
        </p:spPr>
      </p:pic>
      <p:pic>
        <p:nvPicPr>
          <p:cNvPr id="17" name="Picture 16" descr="snapchat ic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794" y="6181486"/>
            <a:ext cx="530595" cy="53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A37EB5D8-2891-C64B-943F-7FBDCB7F929C}"/>
              </a:ext>
            </a:extLst>
          </p:cNvPr>
          <p:cNvSpPr/>
          <p:nvPr/>
        </p:nvSpPr>
        <p:spPr>
          <a:xfrm rot="2845923">
            <a:off x="3912107" y="4694353"/>
            <a:ext cx="1143000" cy="1905000"/>
          </a:xfrm>
          <a:prstGeom prst="downArrow">
            <a:avLst/>
          </a:prstGeom>
          <a:solidFill>
            <a:srgbClr val="5BFF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44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21733-07A6-7D4E-8A79-2264931A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recording -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E27AD-D9A9-3C4B-9D3D-0F1C37ECCD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828800"/>
            <a:ext cx="10566400" cy="4114800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ScreenPal</a:t>
            </a:r>
            <a:r>
              <a:rPr lang="en-US" sz="2400" dirty="0"/>
              <a:t> is my favorite app</a:t>
            </a:r>
          </a:p>
          <a:p>
            <a:pPr lvl="1"/>
            <a:r>
              <a:rPr lang="en-US" sz="2400" dirty="0"/>
              <a:t>Cost: $20 USD/year</a:t>
            </a:r>
          </a:p>
          <a:p>
            <a:pPr lvl="1"/>
            <a:r>
              <a:rPr lang="en-US" sz="2400" dirty="0"/>
              <a:t>Records in 1080p or 4k! </a:t>
            </a:r>
          </a:p>
          <a:p>
            <a:endParaRPr lang="en-US" sz="2400" dirty="0"/>
          </a:p>
          <a:p>
            <a:r>
              <a:rPr lang="en-US" sz="2400" dirty="0" err="1"/>
              <a:t>Quicktime</a:t>
            </a:r>
            <a:r>
              <a:rPr lang="en-US" sz="2400" dirty="0"/>
              <a:t> app on Mac also works great</a:t>
            </a:r>
          </a:p>
          <a:p>
            <a:endParaRPr lang="en-US" sz="2400" dirty="0"/>
          </a:p>
          <a:p>
            <a:r>
              <a:rPr lang="en-US" sz="2400" dirty="0"/>
              <a:t>Many virtual meeting programs like Teams/Zoom/</a:t>
            </a:r>
            <a:r>
              <a:rPr lang="en-US" sz="2400" dirty="0" err="1"/>
              <a:t>etc</a:t>
            </a:r>
            <a:r>
              <a:rPr lang="en-US" sz="2400" dirty="0"/>
              <a:t> offer </a:t>
            </a:r>
            <a:r>
              <a:rPr lang="en-US" sz="2400" dirty="0" err="1"/>
              <a:t>screenrecording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(but sometimes they have lower resolution)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3185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D032DC-B5B5-234C-98B7-E3605A9F1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11049000" cy="62150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02C593-F0B7-884A-9F12-96CE6EE30603}"/>
              </a:ext>
            </a:extLst>
          </p:cNvPr>
          <p:cNvSpPr/>
          <p:nvPr/>
        </p:nvSpPr>
        <p:spPr>
          <a:xfrm>
            <a:off x="2743200" y="6150114"/>
            <a:ext cx="72907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0" i="0" dirty="0">
                <a:effectLst/>
                <a:latin typeface="Source Sans Pro" panose="020B0503030403020204" pitchFamily="34" charset="0"/>
              </a:rPr>
              <a:t> </a:t>
            </a:r>
            <a:r>
              <a:rPr lang="en-US" sz="4000" b="0" i="0" u="none" strike="noStrike" dirty="0">
                <a:effectLst/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https://kikoxp.com/posts/13945</a:t>
            </a:r>
            <a:r>
              <a:rPr lang="en-US" sz="4000" b="0" i="0" dirty="0">
                <a:effectLst/>
                <a:latin typeface="Source Sans Pro" panose="020B0503030403020204" pitchFamily="34" charset="0"/>
              </a:rPr>
              <a:t> 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0210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11B6C5-5CFD-0A41-B5C5-F0C53E09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49" y="930234"/>
            <a:ext cx="8991600" cy="5057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03963F-78D6-E44C-BC53-31FF8635DC2F}"/>
              </a:ext>
            </a:extLst>
          </p:cNvPr>
          <p:cNvSpPr txBox="1"/>
          <p:nvPr/>
        </p:nvSpPr>
        <p:spPr>
          <a:xfrm>
            <a:off x="1828800" y="99237"/>
            <a:ext cx="8534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More info on how I make videos and how I share them on my other social media channels to maximize views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17671-9BD4-DCEE-BFCD-F8F47D98A683}"/>
              </a:ext>
            </a:extLst>
          </p:cNvPr>
          <p:cNvSpPr txBox="1"/>
          <p:nvPr/>
        </p:nvSpPr>
        <p:spPr>
          <a:xfrm>
            <a:off x="3045913" y="5988009"/>
            <a:ext cx="6100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u="none" strike="noStrike" dirty="0">
                <a:effectLst/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https://kikoxp.com/posts/7209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5903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21733-07A6-7D4E-8A79-2264931A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"/>
            <a:ext cx="10566400" cy="1143000"/>
          </a:xfrm>
        </p:spPr>
        <p:txBody>
          <a:bodyPr/>
          <a:lstStyle/>
          <a:p>
            <a:r>
              <a:rPr lang="en-US" dirty="0"/>
              <a:t>What should you make videos about???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E27AD-D9A9-3C4B-9D3D-0F1C37ECCD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828800"/>
            <a:ext cx="10566400" cy="4114800"/>
          </a:xfrm>
        </p:spPr>
        <p:txBody>
          <a:bodyPr>
            <a:normAutofit/>
          </a:bodyPr>
          <a:lstStyle/>
          <a:p>
            <a:r>
              <a:rPr lang="en-US" sz="2400" dirty="0"/>
              <a:t>What are you knowledgeable about? </a:t>
            </a:r>
          </a:p>
          <a:p>
            <a:endParaRPr lang="en-US" sz="2400" dirty="0"/>
          </a:p>
          <a:p>
            <a:r>
              <a:rPr lang="en-US" sz="2400" dirty="0"/>
              <a:t>What are you passionate about?</a:t>
            </a:r>
          </a:p>
          <a:p>
            <a:endParaRPr lang="en-US" sz="2400" dirty="0"/>
          </a:p>
          <a:p>
            <a:r>
              <a:rPr lang="en-US" sz="2400" dirty="0"/>
              <a:t>What knowledge gaps are there that you can help fill? </a:t>
            </a:r>
          </a:p>
          <a:p>
            <a:endParaRPr lang="en-US" sz="2400" dirty="0"/>
          </a:p>
          <a:p>
            <a:r>
              <a:rPr lang="en-US" sz="2400" dirty="0"/>
              <a:t>Who is your intended audience? </a:t>
            </a:r>
          </a:p>
          <a:p>
            <a:pPr lvl="1"/>
            <a:r>
              <a:rPr lang="en-US" sz="2000" dirty="0"/>
              <a:t>Patients/members of public? Students? Dermatologists? Other doctors? </a:t>
            </a:r>
          </a:p>
        </p:txBody>
      </p:sp>
    </p:spTree>
    <p:extLst>
      <p:ext uri="{BB962C8B-B14F-4D97-AF65-F5344CB8AC3E}">
        <p14:creationId xmlns:p14="http://schemas.microsoft.com/office/powerpoint/2010/main" val="373805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84FE0-5334-104F-A13E-1061D1E49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50" y="1490883"/>
            <a:ext cx="8750299" cy="4922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0E0FE1-A031-1B4F-96A5-245F5E106048}"/>
              </a:ext>
            </a:extLst>
          </p:cNvPr>
          <p:cNvSpPr txBox="1"/>
          <p:nvPr/>
        </p:nvSpPr>
        <p:spPr>
          <a:xfrm>
            <a:off x="381000" y="76200"/>
            <a:ext cx="1112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/>
              <a:t>“Perfect is the Enemy of Good”</a:t>
            </a:r>
          </a:p>
          <a:p>
            <a:pPr algn="ctr"/>
            <a:r>
              <a:rPr lang="en-US" sz="2800" dirty="0"/>
              <a:t>Don’t let perfectionism stop you from pursuing your dreams and making a positive impact on the world!</a:t>
            </a:r>
          </a:p>
        </p:txBody>
      </p:sp>
    </p:spTree>
    <p:extLst>
      <p:ext uri="{BB962C8B-B14F-4D97-AF65-F5344CB8AC3E}">
        <p14:creationId xmlns:p14="http://schemas.microsoft.com/office/powerpoint/2010/main" val="431994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7217"/>
            <a:ext cx="85852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Survey (2016)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6096000"/>
            <a:ext cx="38089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30" dirty="0">
                <a:solidFill>
                  <a:srgbClr val="FFC000"/>
                </a:solidFill>
              </a:rPr>
              <a:t>JMGardnerMD@gmail.com      </a:t>
            </a:r>
          </a:p>
          <a:p>
            <a:r>
              <a:rPr lang="en-US" spc="30" dirty="0">
                <a:solidFill>
                  <a:srgbClr val="FFC000"/>
                </a:solidFill>
              </a:rPr>
              <a:t>Social Media 101: </a:t>
            </a:r>
            <a:r>
              <a:rPr lang="en-US" spc="30" dirty="0" err="1">
                <a:solidFill>
                  <a:srgbClr val="FFC000"/>
                </a:solidFill>
              </a:rPr>
              <a:t>www.bit.ly</a:t>
            </a:r>
            <a:r>
              <a:rPr lang="en-US" spc="30" dirty="0">
                <a:solidFill>
                  <a:srgbClr val="FFC000"/>
                </a:solidFill>
              </a:rPr>
              <a:t>/1Aaxuiz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1524000"/>
            <a:ext cx="853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spc="30" dirty="0">
                <a:solidFill>
                  <a:srgbClr val="FFC000"/>
                </a:solidFill>
              </a:rPr>
              <a:t>Surveyed my followers for feedback re: my social media teaching</a:t>
            </a:r>
          </a:p>
          <a:p>
            <a:pPr marL="342900" indent="-342900">
              <a:buFont typeface="Arial"/>
              <a:buChar char="•"/>
            </a:pPr>
            <a:endParaRPr lang="en-US" sz="2400" spc="30" dirty="0">
              <a:solidFill>
                <a:srgbClr val="FFC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spc="30" dirty="0">
                <a:solidFill>
                  <a:srgbClr val="FFC000"/>
                </a:solidFill>
              </a:rPr>
              <a:t>(I actually included results in my application packet for promotion to Associate Professor with tenure)</a:t>
            </a:r>
          </a:p>
          <a:p>
            <a:pPr marL="342900" indent="-342900">
              <a:buFont typeface="Arial"/>
              <a:buChar char="•"/>
            </a:pPr>
            <a:endParaRPr lang="en-US" sz="2400" spc="30" dirty="0">
              <a:solidFill>
                <a:srgbClr val="FFC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spc="30" dirty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792" y="6170630"/>
            <a:ext cx="554785" cy="4880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45" y="6170630"/>
            <a:ext cx="802455" cy="534970"/>
          </a:xfrm>
          <a:prstGeom prst="rect">
            <a:avLst/>
          </a:prstGeom>
        </p:spPr>
      </p:pic>
      <p:pic>
        <p:nvPicPr>
          <p:cNvPr id="13" name="Picture 12" descr="snapchat ic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68" y="6172818"/>
            <a:ext cx="530595" cy="53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004D31-55BB-2E4A-9256-487052CCB12A}"/>
              </a:ext>
            </a:extLst>
          </p:cNvPr>
          <p:cNvSpPr txBox="1"/>
          <p:nvPr/>
        </p:nvSpPr>
        <p:spPr>
          <a:xfrm>
            <a:off x="8706576" y="603444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0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096000"/>
            <a:ext cx="52567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30" dirty="0">
                <a:solidFill>
                  <a:srgbClr val="FFC000"/>
                </a:solidFill>
              </a:rPr>
              <a:t>Social Media 101: https://</a:t>
            </a:r>
            <a:r>
              <a:rPr lang="en-US" spc="30" dirty="0" err="1">
                <a:solidFill>
                  <a:srgbClr val="FFC000"/>
                </a:solidFill>
              </a:rPr>
              <a:t>kikoxp.com</a:t>
            </a:r>
            <a:r>
              <a:rPr lang="en-US" spc="30" dirty="0">
                <a:solidFill>
                  <a:srgbClr val="FFC000"/>
                </a:solidFill>
              </a:rPr>
              <a:t>/posts/15217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037" y="1219200"/>
            <a:ext cx="8757881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792" y="6170630"/>
            <a:ext cx="554785" cy="488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045" y="6170630"/>
            <a:ext cx="802455" cy="534970"/>
          </a:xfrm>
          <a:prstGeom prst="rect">
            <a:avLst/>
          </a:prstGeom>
        </p:spPr>
      </p:pic>
      <p:pic>
        <p:nvPicPr>
          <p:cNvPr id="14" name="Picture 13" descr="snapchat ic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68" y="6172818"/>
            <a:ext cx="530595" cy="53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971800" y="487841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spc="30" dirty="0">
                <a:solidFill>
                  <a:srgbClr val="FFC000"/>
                </a:solidFill>
              </a:rPr>
              <a:t>1110 responses from 85 countries in 4.5 days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9403F8-1A04-8947-8EC3-7803CF4903C2}"/>
              </a:ext>
            </a:extLst>
          </p:cNvPr>
          <p:cNvSpPr txBox="1"/>
          <p:nvPr/>
        </p:nvSpPr>
        <p:spPr>
          <a:xfrm>
            <a:off x="8706576" y="603444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04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46" t="6484" r="5128"/>
          <a:stretch/>
        </p:blipFill>
        <p:spPr>
          <a:xfrm>
            <a:off x="2895601" y="76200"/>
            <a:ext cx="5705475" cy="67136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E22D9A-2DFB-7745-92CE-F4807C8A3AE0}"/>
              </a:ext>
            </a:extLst>
          </p:cNvPr>
          <p:cNvSpPr/>
          <p:nvPr/>
        </p:nvSpPr>
        <p:spPr>
          <a:xfrm>
            <a:off x="5562600" y="2158426"/>
            <a:ext cx="1243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30" dirty="0">
                <a:solidFill>
                  <a:schemeClr val="bg1"/>
                </a:solidFill>
              </a:rPr>
              <a:t>99%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C6158-0DEA-E247-9D3B-DB50452E39C0}"/>
              </a:ext>
            </a:extLst>
          </p:cNvPr>
          <p:cNvSpPr txBox="1"/>
          <p:nvPr/>
        </p:nvSpPr>
        <p:spPr>
          <a:xfrm>
            <a:off x="8706576" y="603444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13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0" y="2895601"/>
            <a:ext cx="624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30" dirty="0">
                <a:solidFill>
                  <a:srgbClr val="FFC000"/>
                </a:solidFill>
              </a:rPr>
              <a:t>Impact is more important than metrics</a:t>
            </a:r>
          </a:p>
        </p:txBody>
      </p:sp>
    </p:spTree>
    <p:extLst>
      <p:ext uri="{BB962C8B-B14F-4D97-AF65-F5344CB8AC3E}">
        <p14:creationId xmlns:p14="http://schemas.microsoft.com/office/powerpoint/2010/main" val="2559497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08" t="5131" r="19839" b="74347"/>
          <a:stretch/>
        </p:blipFill>
        <p:spPr>
          <a:xfrm>
            <a:off x="1785937" y="1447800"/>
            <a:ext cx="8591551" cy="3124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A5E43-1C40-4848-9F05-575CF1154432}"/>
              </a:ext>
            </a:extLst>
          </p:cNvPr>
          <p:cNvSpPr txBox="1"/>
          <p:nvPr/>
        </p:nvSpPr>
        <p:spPr>
          <a:xfrm>
            <a:off x="8706576" y="603444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4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33600" y="1714052"/>
            <a:ext cx="7924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6E6F8-266C-E242-8EE3-1E586CCAAF34}"/>
              </a:ext>
            </a:extLst>
          </p:cNvPr>
          <p:cNvSpPr txBox="1"/>
          <p:nvPr/>
        </p:nvSpPr>
        <p:spPr>
          <a:xfrm>
            <a:off x="8763000" y="637871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76FF4-2EFE-0048-A973-E4805C7F6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8" y="0"/>
            <a:ext cx="10873861" cy="6379485"/>
          </a:xfrm>
          <a:prstGeom prst="rect">
            <a:avLst/>
          </a:prstGeom>
        </p:spPr>
      </p:pic>
      <p:pic>
        <p:nvPicPr>
          <p:cNvPr id="9" name="Picture 6" descr="http://www.3martinilunches.com/Portals/206831/images/facebook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8519" y="-49995"/>
            <a:ext cx="1143000" cy="111782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689A0-45A4-9546-9B10-163CDC758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119" y="1692278"/>
            <a:ext cx="3200400" cy="427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54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9750"/>
          <a:stretch/>
        </p:blipFill>
        <p:spPr>
          <a:xfrm>
            <a:off x="1752600" y="247102"/>
            <a:ext cx="6703466" cy="6610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BF2537-E237-FF47-B90A-3FCB1DDCBCA6}"/>
              </a:ext>
            </a:extLst>
          </p:cNvPr>
          <p:cNvSpPr/>
          <p:nvPr/>
        </p:nvSpPr>
        <p:spPr>
          <a:xfrm>
            <a:off x="5257800" y="914401"/>
            <a:ext cx="32004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pc="30" dirty="0">
                <a:solidFill>
                  <a:schemeClr val="bg1"/>
                </a:solidFill>
              </a:rPr>
              <a:t>89% of doctors agreed that my social media posts helped them care for REAL LIFE patients (n=681/762)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7E86804-E89F-B941-855C-8A3C25A98064}"/>
              </a:ext>
            </a:extLst>
          </p:cNvPr>
          <p:cNvSpPr/>
          <p:nvPr/>
        </p:nvSpPr>
        <p:spPr>
          <a:xfrm>
            <a:off x="4668813" y="1026714"/>
            <a:ext cx="588987" cy="395390"/>
          </a:xfrm>
          <a:prstGeom prst="rightArrow">
            <a:avLst/>
          </a:prstGeom>
          <a:solidFill>
            <a:srgbClr val="5BFF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C09B1-C6AE-924B-8A56-B0F5F7E0449C}"/>
              </a:ext>
            </a:extLst>
          </p:cNvPr>
          <p:cNvSpPr txBox="1"/>
          <p:nvPr/>
        </p:nvSpPr>
        <p:spPr>
          <a:xfrm>
            <a:off x="8686800" y="60198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39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57400" y="2133601"/>
            <a:ext cx="8077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30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Whatever we are trying to accomplish in our careers…</a:t>
            </a:r>
          </a:p>
          <a:p>
            <a:pPr eaLnBrk="1" hangingPunct="1">
              <a:defRPr/>
            </a:pPr>
            <a:endParaRPr lang="en-US" sz="2400" spc="30" dirty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r>
              <a:rPr lang="en-US" sz="2400" spc="30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Social media can help us do it bigger, better, faster.</a:t>
            </a:r>
          </a:p>
        </p:txBody>
      </p:sp>
    </p:spTree>
    <p:extLst>
      <p:ext uri="{BB962C8B-B14F-4D97-AF65-F5344CB8AC3E}">
        <p14:creationId xmlns:p14="http://schemas.microsoft.com/office/powerpoint/2010/main" val="342603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398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1"/>
            <a:ext cx="69389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561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433A1D-1DF5-654C-AAEF-8484FF631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76" y="0"/>
            <a:ext cx="7921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459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38100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47800" y="1371600"/>
            <a:ext cx="8610600" cy="43434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</a:rPr>
              <a:t>It is legally (at least in USA &amp; UK) and ethically OK to share deidentified gross or microscopic pathology pics</a:t>
            </a:r>
          </a:p>
          <a:p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</a:rPr>
              <a:t>No legal action taken against anyone for sharing deidentified medical pics for educational purposes to our knowledge</a:t>
            </a:r>
          </a:p>
          <a:p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</a:rPr>
              <a:t>But you do need to know and respect your employer’s rules</a:t>
            </a:r>
          </a:p>
          <a:p>
            <a:endParaRPr lang="en-US" sz="30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sz="3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6096000"/>
            <a:ext cx="51043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30" dirty="0">
                <a:solidFill>
                  <a:srgbClr val="FFC000"/>
                </a:solidFill>
              </a:rPr>
              <a:t>Social Media 101: https://</a:t>
            </a:r>
            <a:r>
              <a:rPr lang="en-US" spc="30" dirty="0" err="1">
                <a:solidFill>
                  <a:srgbClr val="FFC000"/>
                </a:solidFill>
              </a:rPr>
              <a:t>kikoxp.com</a:t>
            </a:r>
            <a:r>
              <a:rPr lang="en-US" spc="30" dirty="0">
                <a:solidFill>
                  <a:srgbClr val="FFC000"/>
                </a:solidFill>
              </a:rPr>
              <a:t>/posts/15217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792" y="6170630"/>
            <a:ext cx="554785" cy="488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45" y="6170630"/>
            <a:ext cx="802455" cy="534970"/>
          </a:xfrm>
          <a:prstGeom prst="rect">
            <a:avLst/>
          </a:prstGeom>
        </p:spPr>
      </p:pic>
      <p:pic>
        <p:nvPicPr>
          <p:cNvPr id="17" name="Picture 16" descr="snapchat ic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68" y="6172818"/>
            <a:ext cx="530595" cy="53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04391A-B6D9-284B-B35E-DEEF5928693E}"/>
              </a:ext>
            </a:extLst>
          </p:cNvPr>
          <p:cNvSpPr txBox="1"/>
          <p:nvPr/>
        </p:nvSpPr>
        <p:spPr>
          <a:xfrm>
            <a:off x="8706576" y="603444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rgbClr val="FFC000"/>
                </a:solidFill>
              </a:rPr>
              <a:t>@JMGardnerMD</a:t>
            </a:r>
          </a:p>
          <a:p>
            <a:endParaRPr lang="en-US" sz="2000" spc="3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81200" y="1524001"/>
            <a:ext cx="8229600" cy="452596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5076"/>
            <a:ext cx="9144000" cy="6647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4AA9B8-6023-4349-B1D8-58CA64A89F47}"/>
              </a:ext>
            </a:extLst>
          </p:cNvPr>
          <p:cNvSpPr txBox="1"/>
          <p:nvPr/>
        </p:nvSpPr>
        <p:spPr>
          <a:xfrm>
            <a:off x="8039100" y="6049963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</a:rPr>
              <a:t>@JMGardnerMD</a:t>
            </a:r>
          </a:p>
          <a:p>
            <a:endParaRPr lang="en-US" sz="2000" spc="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9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83C000-E749-5349-BC51-0453896A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6019800" cy="5135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064" t="15984" r="24265" b="6633"/>
          <a:stretch/>
        </p:blipFill>
        <p:spPr>
          <a:xfrm>
            <a:off x="6629400" y="152400"/>
            <a:ext cx="5410200" cy="664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1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9CA779-A188-EE4B-9BB8-EBAD90315565}"/>
              </a:ext>
            </a:extLst>
          </p:cNvPr>
          <p:cNvSpPr txBox="1"/>
          <p:nvPr/>
        </p:nvSpPr>
        <p:spPr>
          <a:xfrm>
            <a:off x="8546123" y="22860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</a:rPr>
              <a:t>@JMGardnerMD</a:t>
            </a:r>
          </a:p>
          <a:p>
            <a:endParaRPr lang="en-US" sz="2000" spc="3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A1F07-B16C-E542-9252-B5D3A9DC0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4" y="1979"/>
            <a:ext cx="1043073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1C707-00C8-4C44-9330-16BF722B1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3" t="5555" r="13473" b="80000"/>
          <a:stretch/>
        </p:blipFill>
        <p:spPr>
          <a:xfrm>
            <a:off x="7822988" y="533400"/>
            <a:ext cx="348837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4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BBFB23-C8CE-074E-9D43-A0D499B3E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690"/>
          <a:stretch/>
        </p:blipFill>
        <p:spPr>
          <a:xfrm>
            <a:off x="1524000" y="32826"/>
            <a:ext cx="9144000" cy="2938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CAD46-BA77-4A4A-B0E7-35050E46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243" y="1981201"/>
            <a:ext cx="9144000" cy="50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1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8169</TotalTime>
  <Words>962</Words>
  <Application>Microsoft Macintosh PowerPoint</Application>
  <PresentationFormat>Widescreen</PresentationFormat>
  <Paragraphs>148</Paragraphs>
  <Slides>55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Arial Narrow</vt:lpstr>
      <vt:lpstr>Calibri</vt:lpstr>
      <vt:lpstr>Calibri Light</vt:lpstr>
      <vt:lpstr>Source Sans Pro</vt:lpstr>
      <vt:lpstr>Horizon</vt:lpstr>
      <vt:lpstr>1_Horizon</vt:lpstr>
      <vt:lpstr>1_Office Theme</vt:lpstr>
      <vt:lpstr>PowerPoint Presentation</vt:lpstr>
      <vt:lpstr>Disclosures</vt:lpstr>
      <vt:lpstr>PowerPoint Presentation</vt:lpstr>
      <vt:lpstr>How I use social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@JMGardnerMD 30 day challenge</vt:lpstr>
      <vt:lpstr>Widely share your publications</vt:lpstr>
      <vt:lpstr>PowerPoint Presentation</vt:lpstr>
      <vt:lpstr>But I already use facebook.  Why should I use twitter?  </vt:lpstr>
      <vt:lpstr>#mottirl  (met on twitter then in real life)</vt:lpstr>
      <vt:lpstr>PowerPoint Presentation</vt:lpstr>
      <vt:lpstr>PowerPoint Presentation</vt:lpstr>
      <vt:lpstr>PowerPoint Presentation</vt:lpstr>
      <vt:lpstr>Research collaborations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Screen recording is the key!</vt:lpstr>
      <vt:lpstr>PowerPoint Presentation</vt:lpstr>
      <vt:lpstr>PowerPoint Presentation</vt:lpstr>
      <vt:lpstr>Screen recording - techniques</vt:lpstr>
      <vt:lpstr>PowerPoint Presentation</vt:lpstr>
      <vt:lpstr>PowerPoint Presentation</vt:lpstr>
      <vt:lpstr>What should you make videos about???</vt:lpstr>
      <vt:lpstr>PowerPoint Presentation</vt:lpstr>
      <vt:lpstr>Survey (2016)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uscap 2014 social media practice changers</dc:title>
  <dc:creator>Jerad</dc:creator>
  <cp:lastModifiedBy>Jerad Gardner</cp:lastModifiedBy>
  <cp:revision>355</cp:revision>
  <dcterms:created xsi:type="dcterms:W3CDTF">2006-08-16T00:00:00Z</dcterms:created>
  <dcterms:modified xsi:type="dcterms:W3CDTF">2024-05-30T21:24:41Z</dcterms:modified>
</cp:coreProperties>
</file>